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2" d="100"/>
          <a:sy n="52" d="100"/>
        </p:scale>
        <p:origin x="2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D4D1-3006-4080-9E08-7900D95F461E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1CA1-A986-4691-AAA3-D51C8F06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5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D4D1-3006-4080-9E08-7900D95F461E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1CA1-A986-4691-AAA3-D51C8F06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03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D4D1-3006-4080-9E08-7900D95F461E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1CA1-A986-4691-AAA3-D51C8F06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2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D4D1-3006-4080-9E08-7900D95F461E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1CA1-A986-4691-AAA3-D51C8F06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90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D4D1-3006-4080-9E08-7900D95F461E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1CA1-A986-4691-AAA3-D51C8F06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D4D1-3006-4080-9E08-7900D95F461E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1CA1-A986-4691-AAA3-D51C8F06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91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D4D1-3006-4080-9E08-7900D95F461E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1CA1-A986-4691-AAA3-D51C8F06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13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D4D1-3006-4080-9E08-7900D95F461E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1CA1-A986-4691-AAA3-D51C8F06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D4D1-3006-4080-9E08-7900D95F461E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1CA1-A986-4691-AAA3-D51C8F06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7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D4D1-3006-4080-9E08-7900D95F461E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1CA1-A986-4691-AAA3-D51C8F06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7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D4D1-3006-4080-9E08-7900D95F461E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1CA1-A986-4691-AAA3-D51C8F06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3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3D4D1-3006-4080-9E08-7900D95F461E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91CA1-A986-4691-AAA3-D51C8F06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1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Top Ten Wealthiest Americans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24164" y="8824691"/>
            <a:ext cx="9903559" cy="162260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1266" name="Picture 2" descr="https://tse1.mm.bing.net/th?&amp;id=OIP.Mf72ba843f26c9f243625a74477bf479dH0&amp;w=300&amp;h=168&amp;c=0&amp;pid=1.9&amp;rs=0&amp;p=0&amp;r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700" y="3445366"/>
            <a:ext cx="10020300" cy="2726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43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larry p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74" y="559230"/>
            <a:ext cx="4683125" cy="401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jack tay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100" y="482600"/>
            <a:ext cx="4041775" cy="401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 rot="10800000" flipV="1">
            <a:off x="571500" y="4572430"/>
            <a:ext cx="5003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MS in Computer Science from Stanford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Worth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$24.9 billion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from Google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Forbes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Top 400 Rank (Sep. 2013): 13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 rot="10800000" flipV="1">
            <a:off x="6756398" y="4583162"/>
            <a:ext cx="45593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Dropped out of Washington University of St. Louis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Worth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$11.4 billion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via Enterprise Rent-a-Car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Forbes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Top 400 Rank (Sep. 2013): 37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10300" y="28194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9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0045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sergey br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74" y="571500"/>
            <a:ext cx="4365625" cy="410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andrew b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200" y="393700"/>
            <a:ext cx="4165600" cy="427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5600" y="4927600"/>
            <a:ext cx="5715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MS in Computer Science from Stanford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Worth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$24.4 billion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from Google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Forbes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Top 400 Rank (Sep. 2013): 14</a:t>
            </a:r>
            <a:r>
              <a:rPr lang="en-US" dirty="0" smtClean="0">
                <a:solidFill>
                  <a:srgbClr val="696969"/>
                </a:solidFill>
                <a:effectLst/>
              </a:rPr>
              <a:t/>
            </a:r>
            <a:br>
              <a:rPr lang="en-US" dirty="0" smtClean="0">
                <a:solidFill>
                  <a:srgbClr val="696969"/>
                </a:solidFill>
                <a:effectLst/>
              </a:rPr>
            </a:br>
            <a:r>
              <a:rPr lang="en-US" dirty="0" smtClean="0">
                <a:solidFill>
                  <a:srgbClr val="696969"/>
                </a:solidFill>
                <a:effectLst/>
              </a:rPr>
              <a:t/>
            </a:r>
            <a:br>
              <a:rPr lang="en-US" dirty="0" smtClean="0">
                <a:solidFill>
                  <a:srgbClr val="696969"/>
                </a:solidFill>
                <a:effectLst/>
              </a:rPr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680200" y="5016500"/>
            <a:ext cx="5308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Dropped out of Baylor University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Worth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$9.8 billion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via banks &amp; real estate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Forbes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Top 400 Rank (Sep. 2013): 42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51500" y="32131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10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71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77" y="0"/>
            <a:ext cx="12085123" cy="6620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54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arren buffet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41" y="728134"/>
            <a:ext cx="3993092" cy="3437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45068" y="135467"/>
            <a:ext cx="2489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With College Degrees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0133" y="4622800"/>
            <a:ext cx="4165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MS in Economics from Columbia Business School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Worth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$58.5 billion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via Berkshire Hathaway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Forbes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Top 400 Rank (Sep. 2013): 2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8" name="Picture 4" descr="bill ga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1" y="589493"/>
            <a:ext cx="3945466" cy="3576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75614" y="3244334"/>
            <a:ext cx="240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75614" y="3244334"/>
            <a:ext cx="240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53866" y="135467"/>
            <a:ext cx="38777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Without College Degrees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0800000" flipV="1">
            <a:off x="7078133" y="3814950"/>
            <a:ext cx="44534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solidFill>
                <a:srgbClr val="696969"/>
              </a:solidFill>
              <a:effectLst/>
            </a:endParaRPr>
          </a:p>
          <a:p>
            <a:endParaRPr lang="en-US" dirty="0">
              <a:solidFill>
                <a:srgbClr val="696969"/>
              </a:solidFill>
            </a:endParaRPr>
          </a:p>
          <a:p>
            <a:endParaRPr lang="en-US" dirty="0" smtClean="0">
              <a:solidFill>
                <a:srgbClr val="696969"/>
              </a:solidFill>
              <a:effectLst/>
            </a:endParaRPr>
          </a:p>
          <a:p>
            <a:r>
              <a:rPr lang="en-US" dirty="0" smtClean="0">
                <a:solidFill>
                  <a:srgbClr val="696969"/>
                </a:solidFill>
                <a:effectLst/>
              </a:rPr>
              <a:t>    </a:t>
            </a:r>
            <a:r>
              <a:rPr lang="en-US" b="1" dirty="0" smtClean="0">
                <a:solidFill>
                  <a:srgbClr val="696969"/>
                </a:solidFill>
                <a:effectLst/>
              </a:rPr>
              <a:t>Dropped out of Harvard University</a:t>
            </a:r>
            <a:br>
              <a:rPr lang="en-US" b="1" dirty="0" smtClean="0">
                <a:solidFill>
                  <a:srgbClr val="696969"/>
                </a:solidFill>
                <a:effectLst/>
              </a:rPr>
            </a:br>
            <a:r>
              <a:rPr lang="en-US" b="1" dirty="0" smtClean="0">
                <a:solidFill>
                  <a:srgbClr val="696969"/>
                </a:solidFill>
                <a:effectLst/>
              </a:rPr>
              <a:t/>
            </a:r>
            <a:br>
              <a:rPr lang="en-US" b="1" dirty="0" smtClean="0">
                <a:solidFill>
                  <a:srgbClr val="696969"/>
                </a:solidFill>
                <a:effectLst/>
              </a:rPr>
            </a:br>
            <a:r>
              <a:rPr lang="en-US" b="1" dirty="0" smtClean="0">
                <a:solidFill>
                  <a:srgbClr val="696969"/>
                </a:solidFill>
                <a:effectLst/>
              </a:rPr>
              <a:t>     Worth </a:t>
            </a:r>
            <a:r>
              <a:rPr lang="en-US" sz="1400" b="1" dirty="0" smtClean="0">
                <a:solidFill>
                  <a:srgbClr val="696969"/>
                </a:solidFill>
                <a:effectLst/>
              </a:rPr>
              <a:t>$72 billion </a:t>
            </a:r>
            <a:r>
              <a:rPr lang="en-US" b="1" dirty="0" smtClean="0">
                <a:solidFill>
                  <a:srgbClr val="696969"/>
                </a:solidFill>
                <a:effectLst/>
              </a:rPr>
              <a:t>via Microsoft</a:t>
            </a:r>
            <a:br>
              <a:rPr lang="en-US" b="1" dirty="0" smtClean="0">
                <a:solidFill>
                  <a:srgbClr val="696969"/>
                </a:solidFill>
                <a:effectLst/>
              </a:rPr>
            </a:br>
            <a:r>
              <a:rPr lang="en-US" b="1" dirty="0" smtClean="0">
                <a:solidFill>
                  <a:srgbClr val="696969"/>
                </a:solidFill>
                <a:effectLst/>
              </a:rPr>
              <a:t/>
            </a:r>
            <a:br>
              <a:rPr lang="en-US" b="1" dirty="0" smtClean="0">
                <a:solidFill>
                  <a:srgbClr val="696969"/>
                </a:solidFill>
                <a:effectLst/>
              </a:rPr>
            </a:br>
            <a:r>
              <a:rPr lang="en-US" b="1" dirty="0" smtClean="0">
                <a:solidFill>
                  <a:srgbClr val="696969"/>
                </a:solidFill>
                <a:effectLst/>
              </a:rPr>
              <a:t>     </a:t>
            </a:r>
            <a:r>
              <a:rPr lang="en-US" b="1" i="1" dirty="0" smtClean="0">
                <a:solidFill>
                  <a:srgbClr val="696969"/>
                </a:solidFill>
                <a:effectLst/>
              </a:rPr>
              <a:t>Forbes</a:t>
            </a:r>
            <a:r>
              <a:rPr lang="en-US" b="1" dirty="0" smtClean="0">
                <a:solidFill>
                  <a:srgbClr val="696969"/>
                </a:solidFill>
                <a:effectLst/>
              </a:rPr>
              <a:t> Top 400 Rank (Sep. 2013): 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919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harles ko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4" y="457199"/>
            <a:ext cx="4453467" cy="4453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larry ellis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440" y="516465"/>
            <a:ext cx="4334934" cy="4334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72534" y="4910666"/>
            <a:ext cx="567266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MS in mechanical engineering &amp; MS in 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chemical engineering from Massachusetts Institute 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of Technology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Worth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$36 billion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via Koch Industries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Forbes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Top 400 Rank (Sep. 2013): 4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56399" y="5046132"/>
            <a:ext cx="50969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Dropped out of University of Chicago &amp; University 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of Illinois at Urbana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Worth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$41 billion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via Oracle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Forbes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Top 400 Rank (Sep. 2013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/>
              </a:rPr>
              <a:t>): 3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45200" y="31369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46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avid ko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57200"/>
            <a:ext cx="4331758" cy="4331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hristy walt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383" y="457200"/>
            <a:ext cx="4331758" cy="4331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 rot="10800000" flipV="1">
            <a:off x="155575" y="4733323"/>
            <a:ext cx="433175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MS in chemical engineering from Massachusetts 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Institute of Technology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Worth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$36 billion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via Koch Industries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Forbes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Top 400 Rank (Sep. 2013): </a:t>
            </a:r>
            <a:r>
              <a:rPr lang="en-US" dirty="0" smtClean="0">
                <a:solidFill>
                  <a:srgbClr val="696969"/>
                </a:solidFill>
                <a:effectLst/>
              </a:rPr>
              <a:t>5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046382" y="5113867"/>
            <a:ext cx="6771217" cy="1475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No college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Worth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$35.4 billion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via Wal-Mart inheritance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Forbes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Top 400 Rank (Sep. 2013): 6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8800" y="36830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8928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jim walt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4" y="388408"/>
            <a:ext cx="4759325" cy="475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heldon adels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0808" y="660400"/>
            <a:ext cx="4487333" cy="448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 rot="10800000" flipV="1">
            <a:off x="358773" y="5135290"/>
            <a:ext cx="475932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BA in Science from University of Arkansas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Worth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$33.8 billion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via Wal-Mart inheritance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Forbes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Top 400 Rank (Sep. 2013): 7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 rot="10800000" flipV="1">
            <a:off x="6890808" y="5380672"/>
            <a:ext cx="567266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Dropped out of City College of New York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Worth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$28.5 billion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via casinos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Forbes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Top 400 Rank (Sep. 2013): 11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53610" y="40513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144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lice walt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41" y="508000"/>
            <a:ext cx="4704292" cy="4704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mark zuckerbe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183" y="508000"/>
            <a:ext cx="4704292" cy="4704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2642" y="5401733"/>
            <a:ext cx="48397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BA in Science from Trinity University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Worth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$33.5 billion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via Wal-Mart inheritance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Forbes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Top 400 Rank (Sep. 2013): 8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43184" y="5401733"/>
            <a:ext cx="49932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Dropped out of Harvard University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Worth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$19 billion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via Facebook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Forbes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Top 400 Rank (Sep. 2013): 20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29300" y="40640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2253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ob walt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08" y="660399"/>
            <a:ext cx="4094691" cy="4504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michael de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533" y="440266"/>
            <a:ext cx="4740276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0934" y="5486400"/>
            <a:ext cx="45719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JD from Columbia University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Worth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$33.3 billion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via Wal-Mart inheritance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Forbes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Top 400 Rank (Sep. 2013): 9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22532" y="5317067"/>
            <a:ext cx="494453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Dropped out of University of Texas at Austin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Worth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$15.9 billion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via Dell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Forbes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Top 400 Rank (Sep 2013): 25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84800" y="33782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6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7768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michael bloombe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4" y="393700"/>
            <a:ext cx="4187825" cy="391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paul all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200" y="292100"/>
            <a:ext cx="4346575" cy="401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 rot="10800000" flipV="1">
            <a:off x="411546" y="4867306"/>
            <a:ext cx="46723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MBA from Harvard Business School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Worth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$31 billion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via Bloomberg LP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Forbes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Top 400 Rank (Sep. 2013): 10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270462"/>
              </p:ext>
            </p:extLst>
          </p:nvPr>
        </p:nvGraphicFramePr>
        <p:xfrm>
          <a:off x="6807200" y="4305300"/>
          <a:ext cx="4254500" cy="2617629"/>
        </p:xfrm>
        <a:graphic>
          <a:graphicData uri="http://schemas.openxmlformats.org/drawingml/2006/table">
            <a:tbl>
              <a:tblPr/>
              <a:tblGrid>
                <a:gridCol w="266700"/>
                <a:gridCol w="3987800"/>
              </a:tblGrid>
              <a:tr h="2617629">
                <a:tc>
                  <a:txBody>
                    <a:bodyPr/>
                    <a:lstStyle/>
                    <a:p>
                      <a:pPr algn="l" fontAlgn="t"/>
                      <a:endParaRPr lang="en-US" dirty="0">
                        <a:effectLst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b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l" fontAlgn="t"/>
                      <a:r>
                        <a:rPr lang="en-US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Dropped </a:t>
                      </a:r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out of Washington State University</a:t>
                      </a:r>
                      <a:b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Worth </a:t>
                      </a:r>
                      <a:r>
                        <a:rPr lang="en-US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$15.8 billion </a:t>
                      </a:r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via Microsoft</a:t>
                      </a:r>
                      <a:b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en-US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Forbes</a:t>
                      </a:r>
                      <a:r>
                        <a:rPr 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Top 400 Rank (Sep. 2013): 26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575300" y="33528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7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3182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jeff bez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4" y="368300"/>
            <a:ext cx="455612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arold ham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0" y="368300"/>
            <a:ext cx="4664075" cy="43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 rot="10800000" flipV="1">
            <a:off x="292100" y="5097799"/>
            <a:ext cx="49403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BA in Science from Princeton University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Worth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$27.2 billion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via Amazon.com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Forbes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Top 400 Rank (Sep. 2013): 12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 rot="10800000" flipV="1">
            <a:off x="6515100" y="5005755"/>
            <a:ext cx="43999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No college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Worth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$12.4 billion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via oil &amp; gas investments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Forbes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 Top 400 Rank (Sep. 2013): 33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49900" y="34671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8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4431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140</Words>
  <Application>Microsoft Office PowerPoint</Application>
  <PresentationFormat>Widescreen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Top Ten Wealthiest Americans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Northwest Florida State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Ten Wealthiest Americans</dc:title>
  <dc:creator>Strunc, Iris</dc:creator>
  <cp:lastModifiedBy>IT Department</cp:lastModifiedBy>
  <cp:revision>25</cp:revision>
  <dcterms:created xsi:type="dcterms:W3CDTF">2016-04-20T20:01:27Z</dcterms:created>
  <dcterms:modified xsi:type="dcterms:W3CDTF">2016-08-05T17:36:25Z</dcterms:modified>
</cp:coreProperties>
</file>